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1" r:id="rId2"/>
    <p:sldId id="260" r:id="rId3"/>
    <p:sldId id="321" r:id="rId4"/>
    <p:sldId id="261" r:id="rId5"/>
    <p:sldId id="266" r:id="rId6"/>
    <p:sldId id="262" r:id="rId7"/>
    <p:sldId id="263" r:id="rId8"/>
    <p:sldId id="316" r:id="rId9"/>
    <p:sldId id="264" r:id="rId10"/>
    <p:sldId id="257" r:id="rId11"/>
    <p:sldId id="258" r:id="rId12"/>
    <p:sldId id="317" r:id="rId13"/>
    <p:sldId id="318" r:id="rId14"/>
    <p:sldId id="319" r:id="rId15"/>
    <p:sldId id="270" r:id="rId16"/>
    <p:sldId id="274" r:id="rId17"/>
    <p:sldId id="276" r:id="rId18"/>
    <p:sldId id="279" r:id="rId19"/>
    <p:sldId id="281" r:id="rId20"/>
    <p:sldId id="283" r:id="rId21"/>
    <p:sldId id="285" r:id="rId22"/>
    <p:sldId id="293" r:id="rId23"/>
    <p:sldId id="330" r:id="rId24"/>
    <p:sldId id="322" r:id="rId25"/>
    <p:sldId id="287" r:id="rId26"/>
    <p:sldId id="325" r:id="rId27"/>
    <p:sldId id="329" r:id="rId28"/>
    <p:sldId id="296" r:id="rId29"/>
    <p:sldId id="298" r:id="rId30"/>
    <p:sldId id="300" r:id="rId31"/>
    <p:sldId id="304" r:id="rId32"/>
    <p:sldId id="306" r:id="rId33"/>
    <p:sldId id="308" r:id="rId34"/>
    <p:sldId id="310" r:id="rId35"/>
    <p:sldId id="326" r:id="rId36"/>
    <p:sldId id="327" r:id="rId37"/>
    <p:sldId id="328" r:id="rId38"/>
    <p:sldId id="312" r:id="rId39"/>
    <p:sldId id="31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DA24FE-266C-4722-8FA2-374F58C82C5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E220D-F0AD-4C4F-8E37-AE12E9C0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DA24FE-266C-4722-8FA2-374F58C82C5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E220D-F0AD-4C4F-8E37-AE12E9C0B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DA24FE-266C-4722-8FA2-374F58C82C5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E220D-F0AD-4C4F-8E37-AE12E9C0B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DA24FE-266C-4722-8FA2-374F58C82C5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E220D-F0AD-4C4F-8E37-AE12E9C0B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DA24FE-266C-4722-8FA2-374F58C82C5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E220D-F0AD-4C4F-8E37-AE12E9C0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DA24FE-266C-4722-8FA2-374F58C82C5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E220D-F0AD-4C4F-8E37-AE12E9C0B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DA24FE-266C-4722-8FA2-374F58C82C5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E220D-F0AD-4C4F-8E37-AE12E9C0B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DA24FE-266C-4722-8FA2-374F58C82C5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E220D-F0AD-4C4F-8E37-AE12E9C0B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DA24FE-266C-4722-8FA2-374F58C82C5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E220D-F0AD-4C4F-8E37-AE12E9C0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DA24FE-266C-4722-8FA2-374F58C82C5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E220D-F0AD-4C4F-8E37-AE12E9C0B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DA24FE-266C-4722-8FA2-374F58C82C5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E220D-F0AD-4C4F-8E37-AE12E9C0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DA24FE-266C-4722-8FA2-374F58C82C5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1E220D-F0AD-4C4F-8E37-AE12E9C0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285728"/>
            <a:ext cx="7406640" cy="328614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Тема:</a:t>
            </a:r>
            <a:r>
              <a:rPr lang="ru-RU" sz="3600" dirty="0" smtClean="0">
                <a:solidFill>
                  <a:schemeClr val="accent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«Обеспечение психологической безопасности  участников  образовательного  процесса,  как  цель  и показатели эффективной деятельности  педагога-психолога»</a:t>
            </a:r>
            <a:endParaRPr lang="ru-RU" sz="36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071942"/>
            <a:ext cx="5767398" cy="11430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Педагог-психолог высшей категории</a:t>
            </a:r>
          </a:p>
          <a:p>
            <a:r>
              <a:rPr lang="ru-RU" dirty="0" smtClean="0"/>
              <a:t> МБОУ Дорогобужская СОШ №</a:t>
            </a:r>
            <a:r>
              <a:rPr lang="ru-RU" dirty="0" smtClean="0"/>
              <a:t>2 </a:t>
            </a:r>
            <a:r>
              <a:rPr lang="ru-RU" dirty="0" err="1" smtClean="0"/>
              <a:t>Бакина</a:t>
            </a:r>
            <a:r>
              <a:rPr lang="ru-RU" dirty="0" smtClean="0"/>
              <a:t> В.В.</a:t>
            </a:r>
            <a:endParaRPr lang="ru-RU" dirty="0"/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 работы: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908720"/>
            <a:ext cx="7858180" cy="55206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1.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Прививать основополагающие знания и    умения,   распознавать и оценивать     психологически опасные и вредные факторы   среды для     учащихся.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2.Определять способы психологической защиты от них, ликвидировать    негативные  последствия, оказывать психологическую помощь.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3.Противодействовать рискам на ранней стадии их проявления, осваивать систему профилактических мероприятий и умений, проводить  мониторинг  безопасности  образовательной среды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4.Создать благоприятные условия для развития  личности учащегося, (физического, социального, духовно-нравственного, интеллектуального),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психологической безопасности.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5.Защищать ребенка в его жизненном пространстве.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000108"/>
            <a:ext cx="7929618" cy="557216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         Задача психолого-педагогического сопровождения безопасности образовательной среды  школы</a:t>
            </a:r>
            <a:r>
              <a:rPr lang="ru-RU" sz="2800" dirty="0" smtClean="0">
                <a:solidFill>
                  <a:schemeClr val="tx1"/>
                </a:solidFill>
              </a:rPr>
              <a:t> – защита (создание безопасности) личности всех участников образовательной    среды через создание условий для наиболее полноценного развития и реализации их  индивидуальных   особенностей.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 этой среде вырастает здоровая личность, которая не принимает решения в ущерб себе и окружающим, т. е. фактически безопасная среда    та,  которая сохраняет, поддерживает и развивает психическое здоровье  и психологическое благополучие  ее участников.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8143900" cy="35718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Работа по психологической безопасности в школе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142984"/>
            <a:ext cx="7929618" cy="535785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Педагог-психолог, социальный педагог, медицинский работник, заместитель  директора  по воспитательной работе, классные руководители - занимаются  вопросами   психологической безопасности.</a:t>
            </a:r>
          </a:p>
          <a:p>
            <a:pPr marL="457200" indent="-45720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Совет  старшеклассников,  совет  младших  школьников.</a:t>
            </a:r>
          </a:p>
          <a:p>
            <a:pPr marL="457200" indent="-45720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     Совет  профилактики.</a:t>
            </a:r>
          </a:p>
          <a:p>
            <a:pPr marL="457200" indent="-45720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Комиссия по делам несовершеннолетних приглашается по мере  необходимости. И др.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42852"/>
            <a:ext cx="8072462" cy="628654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Проводится  работа  по  психологической безопасности  со  всеми  участниками  образовательного  процесса:</a:t>
            </a: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1.Дети «Группы риска»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«Одаренные  дети»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3.Дети  с  ограниченными  возможностями.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4.Дети  индивидуального  обучения.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5.Учащимися  школы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6.Учителями и родителями.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53"/>
            <a:ext cx="7386662" cy="7143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Формы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857232"/>
            <a:ext cx="7929618" cy="5786478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Психологическое  просвещение</a:t>
            </a:r>
          </a:p>
          <a:p>
            <a:pPr marL="514350" indent="-514350" algn="l">
              <a:buAutoNum type="arabicPeriod" startAt="2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  профилактика</a:t>
            </a:r>
          </a:p>
          <a:p>
            <a:pPr marL="514350" indent="-514350" algn="l">
              <a:buAutoNum type="arabicPeriod" startAt="3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Тренинги,  классные часы,  «Час  психолога» и др.</a:t>
            </a:r>
          </a:p>
          <a:p>
            <a:pPr marL="514350" indent="-514350" algn="l">
              <a:buAutoNum type="arabicPeriod" startAt="3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Психологические  игры  по  снятию  напряжения,  тревожности  ,решению</a:t>
            </a:r>
          </a:p>
          <a:p>
            <a:pPr marL="514350" indent="-514350"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конфликтов.</a:t>
            </a:r>
          </a:p>
          <a:p>
            <a:pPr marL="514350" indent="-514350" algn="l">
              <a:buAutoNum type="arabicPeriod" startAt="5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 и  групповые  консультации  учителей, учащихся. Беседы.</a:t>
            </a:r>
          </a:p>
          <a:p>
            <a:pPr marL="514350" indent="-514350" algn="l">
              <a:buAutoNum type="arabicPeriod" startAt="6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  (общие  и классные),  консультации  родителей, индивидуальные беседы.</a:t>
            </a:r>
          </a:p>
          <a:p>
            <a:pPr marL="514350" indent="-514350" algn="l">
              <a:buAutoNum type="arabicPeriod" startAt="7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Медиация. 8.Педсоветы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6"/>
          <p:cNvSpPr>
            <a:spLocks noGrp="1"/>
          </p:cNvSpPr>
          <p:nvPr>
            <p:ph type="ctrTitle"/>
          </p:nvPr>
        </p:nvSpPr>
        <p:spPr>
          <a:xfrm>
            <a:off x="1187450" y="1000109"/>
            <a:ext cx="7700963" cy="25717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Психолого-педагогическое сопровождение учащихся с разными  проблемами </a:t>
            </a:r>
            <a:r>
              <a:rPr lang="ru-RU" sz="1600" b="1" dirty="0" smtClean="0">
                <a:solidFill>
                  <a:srgbClr val="FFC000"/>
                </a:solidFill>
              </a:rPr>
              <a:t/>
            </a:r>
            <a:br>
              <a:rPr lang="ru-RU" sz="1600" b="1" dirty="0" smtClean="0">
                <a:solidFill>
                  <a:srgbClr val="FFC000"/>
                </a:solidFill>
              </a:rPr>
            </a:br>
            <a:endParaRPr lang="ru-RU" sz="36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7" y="285728"/>
            <a:ext cx="7626375" cy="5715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Задачи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857232"/>
            <a:ext cx="7489825" cy="570073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>
                <a:cs typeface="Times New Roman" pitchFamily="18" charset="0"/>
              </a:rPr>
              <a:t>Формирование устойчивой положительной мотивации учащихся  к учебной деятельности;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повышение самооценки учащихся;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привитие норм поведения, принятых в обществе;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вовлечение детей в </a:t>
            </a:r>
            <a:r>
              <a:rPr lang="ru-RU" dirty="0" err="1" smtClean="0">
                <a:cs typeface="Times New Roman" pitchFamily="18" charset="0"/>
              </a:rPr>
              <a:t>досуговую</a:t>
            </a:r>
            <a:r>
              <a:rPr lang="ru-RU" dirty="0" smtClean="0">
                <a:cs typeface="Times New Roman" pitchFamily="18" charset="0"/>
              </a:rPr>
              <a:t> и игровую деятельность;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развитие навыков межличностного  общения, создание психологического климата, безопасной  среды.</a:t>
            </a:r>
          </a:p>
          <a:p>
            <a:pPr eaLnBrk="1" hangingPunct="1"/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Причины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000108"/>
            <a:ext cx="7067550" cy="5126055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склонность к бродяжничеству;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напряженные отношения с одноклассниками, педагогами, родителями;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чувство одиночества и ненужности дома и в школе;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уклонение родителей от своих обязанностей по воспитанию детей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Конфликты, оскорбления и др.</a:t>
            </a:r>
          </a:p>
          <a:p>
            <a:pPr eaLnBrk="1" hangingPunct="1"/>
            <a:endParaRPr lang="ru-RU" sz="2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26363" cy="117475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</a:rPr>
              <a:t>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</a:rPr>
              <a:t>Помощь в работе социально-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    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</a:rPr>
              <a:t>психологической службе оказывают: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981075"/>
            <a:ext cx="7200900" cy="5040313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Администрация  школы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tabLst>
                <a:tab pos="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Совет профилактики</a:t>
            </a:r>
          </a:p>
          <a:p>
            <a:pPr marL="0" indent="0" eaLnBrk="1" hangingPunct="1">
              <a:lnSpc>
                <a:spcPct val="90000"/>
              </a:lnSpc>
              <a:tabLst>
                <a:tab pos="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Органы самоуправления младших и старших школьников</a:t>
            </a:r>
          </a:p>
          <a:p>
            <a:pPr marL="0" indent="0" eaLnBrk="1" hangingPunct="1">
              <a:lnSpc>
                <a:spcPct val="90000"/>
              </a:lnSpc>
              <a:tabLst>
                <a:tab pos="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Комиссия по делам несовершеннолетних  и защите их прав</a:t>
            </a:r>
          </a:p>
          <a:p>
            <a:pPr marL="0" indent="0" eaLnBrk="1" hangingPunct="1">
              <a:lnSpc>
                <a:spcPct val="90000"/>
              </a:lnSpc>
              <a:tabLst>
                <a:tab pos="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Подразделение по делам несовершеннолетних районного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отдела внутренних дел</a:t>
            </a:r>
          </a:p>
          <a:p>
            <a:pPr marL="0" indent="0" eaLnBrk="1" hangingPunct="1">
              <a:lnSpc>
                <a:spcPct val="90000"/>
              </a:lnSpc>
              <a:tabLst>
                <a:tab pos="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 по образованию</a:t>
            </a:r>
          </a:p>
          <a:p>
            <a:pPr marL="0" indent="0" eaLnBrk="1" hangingPunct="1">
              <a:lnSpc>
                <a:spcPct val="90000"/>
              </a:lnSpc>
              <a:tabLst>
                <a:tab pos="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Сектор по опеке и попечительству</a:t>
            </a:r>
          </a:p>
          <a:p>
            <a:pPr marL="0" indent="0" eaLnBrk="1" hangingPunct="1">
              <a:lnSpc>
                <a:spcPct val="90000"/>
              </a:lnSpc>
              <a:tabLst>
                <a:tab pos="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Сектор социальной защиты населения</a:t>
            </a:r>
          </a:p>
          <a:p>
            <a:pPr marL="0" indent="0" eaLnBrk="1" hangingPunct="1">
              <a:lnSpc>
                <a:spcPct val="90000"/>
              </a:lnSpc>
              <a:tabLst>
                <a:tab pos="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 детского творчества</a:t>
            </a:r>
          </a:p>
          <a:p>
            <a:pPr marL="0" indent="0" eaLnBrk="1" hangingPunct="1">
              <a:lnSpc>
                <a:spcPct val="90000"/>
              </a:lnSpc>
              <a:tabLst>
                <a:tab pos="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Музыкальная школа</a:t>
            </a:r>
          </a:p>
          <a:p>
            <a:pPr marL="0" indent="0" eaLnBrk="1" hangingPunct="1">
              <a:lnSpc>
                <a:spcPct val="90000"/>
              </a:lnSpc>
              <a:tabLst>
                <a:tab pos="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Центральный дом досуга</a:t>
            </a:r>
          </a:p>
          <a:p>
            <a:pPr marL="0" indent="0" eaLnBrk="1" hangingPunct="1">
              <a:lnSpc>
                <a:spcPct val="90000"/>
              </a:lnSpc>
              <a:tabLst>
                <a:tab pos="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Центральная районная больница</a:t>
            </a:r>
          </a:p>
          <a:p>
            <a:pPr marL="0" indent="0" eaLnBrk="1" hangingPunct="1">
              <a:lnSpc>
                <a:spcPct val="90000"/>
              </a:lnSpc>
              <a:tabLst>
                <a:tab pos="0" algn="l"/>
              </a:tabLst>
            </a:pPr>
            <a:endParaRPr lang="ru-RU" sz="20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idx="1"/>
          </p:nvPr>
        </p:nvSpPr>
        <p:spPr>
          <a:xfrm>
            <a:off x="1331913" y="404813"/>
            <a:ext cx="7354887" cy="57213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dirty="0" smtClean="0"/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Социально-реабилитационный центр «Родник»;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Детско-юношеская спортивная школа;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Служба занятости населения;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Районный информационно-методический кабинет;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Дошкольные образовательные учреждения «Рябинка» 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Смоленская специальная коррекционная школа, занимающаяся дистанционным обучением детей-инвалидов;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Школьная и городская библиотеки и другие структуры .</a:t>
            </a:r>
          </a:p>
          <a:p>
            <a:pPr eaLnBrk="1" hangingPunct="1"/>
            <a:endParaRPr lang="ru-RU" sz="20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785794"/>
            <a:ext cx="8072494" cy="585791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Безопасность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- </a:t>
            </a:r>
            <a:r>
              <a:rPr lang="ru-RU" sz="3600" dirty="0" smtClean="0">
                <a:solidFill>
                  <a:schemeClr val="tx1"/>
                </a:solidFill>
              </a:rPr>
              <a:t>это такое явление, без которого не может нормально развиваться личность.</a:t>
            </a:r>
          </a:p>
          <a:p>
            <a:pPr algn="just"/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 Социальная           безопасность,     в     структуру             которой           входит и </a:t>
            </a:r>
            <a:r>
              <a:rPr lang="ru-RU" sz="3200" b="1" dirty="0" smtClean="0">
                <a:solidFill>
                  <a:schemeClr val="tx1"/>
                </a:solidFill>
              </a:rPr>
              <a:t>психологическая безопасность, </a:t>
            </a:r>
            <a:r>
              <a:rPr lang="ru-RU" sz="3200" dirty="0" smtClean="0">
                <a:solidFill>
                  <a:schemeClr val="tx1"/>
                </a:solidFill>
              </a:rPr>
              <a:t>означает выполнение своих функций по удовлетворению потребностей, интересов, целей.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effectLst/>
              </a:rPr>
              <a:t>Условия  успешного развития  и  обучения  учащихся  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3300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28661" y="1000108"/>
            <a:ext cx="7758139" cy="5500725"/>
          </a:xfrm>
        </p:spPr>
        <p:txBody>
          <a:bodyPr>
            <a:normAutofit/>
          </a:bodyPr>
          <a:lstStyle/>
          <a:p>
            <a:pPr algn="just" eaLnBrk="1" hangingPunct="1">
              <a:buNone/>
            </a:pPr>
            <a:r>
              <a:rPr lang="ru-RU" sz="2400" dirty="0" smtClean="0"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 система работы классных руководителей по контролю за обучением учащихся;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за посещаемостью уроков; состояния      психологического здоровья.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беседы с учащимися, их родителями, лицами, их заменяющими, классными руководителями, учителями-предметниками по выявлению затруднений, препятствующих усвоению учебного материала;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своевременное доведение до сведения родителей результатов обучения.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 условий   для успешного обучения.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 всех  специалистов  в  работе  с  учащимися.</a:t>
            </a:r>
          </a:p>
          <a:p>
            <a:pPr eaLnBrk="1" hangingPunct="1"/>
            <a:endParaRPr lang="ru-RU" sz="2000" b="1" dirty="0" smtClean="0">
              <a:solidFill>
                <a:srgbClr val="663300"/>
              </a:solidFill>
            </a:endParaRP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357166"/>
            <a:ext cx="7715304" cy="6143667"/>
          </a:xfrm>
        </p:spPr>
        <p:txBody>
          <a:bodyPr/>
          <a:lstStyle/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досуга учащихся в учебное и каникулярное время в школе и в системе дополнительного образования;</a:t>
            </a:r>
          </a:p>
          <a:p>
            <a:pPr algn="just"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привлечение учащихся к участию в классных и общешкольных мероприятиях,  социальных проектах;</a:t>
            </a:r>
          </a:p>
          <a:p>
            <a:pPr algn="just"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школьного психолога в родительских собраниях, проводимых в рамках педагогического лектория для родителей по проблемам психологических и возрастных особенностей учащихся,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детей,  психологической   безопасности, по вопросам семейных отношений и ответственности родителей за воспитание  своих  детей</a:t>
            </a: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663300"/>
              </a:solidFill>
            </a:endParaRPr>
          </a:p>
          <a:p>
            <a:pPr eaLnBrk="1" hangingPunct="1"/>
            <a:endParaRPr lang="ru-RU" sz="2000" b="1" dirty="0" smtClean="0">
              <a:solidFill>
                <a:srgbClr val="663300"/>
              </a:solidFill>
            </a:endParaRPr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1" y="142852"/>
            <a:ext cx="8001056" cy="857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Программы  работы  с  учащимися, реализуемые в школе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142984"/>
            <a:ext cx="7829576" cy="531020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dirty="0" smtClean="0"/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Комплексно-целевая программа профилактики социального сиротства «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Счастье иметь детство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Целевая программа профилактики безнадзорности, правонарушений, преступлений школьников и защиты их прав, безопасности образовательной среды    «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Будущее для всех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Система социального мониторинга «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Учеба не для школы, а для жизни»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Целевая  программа «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Дети-инвалиды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«Здоровье»  и др.</a:t>
            </a:r>
          </a:p>
          <a:p>
            <a:pPr eaLnBrk="1" hangingPunct="1"/>
            <a:endParaRPr lang="ru-RU" sz="24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0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71480"/>
            <a:ext cx="7406640" cy="578647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В школе есть кабинет  психологический разгрузки,  где  все  участники образовательного  процесса   могут  решить  свои  проблемы.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Есть  тренажерный  зал  для  занятий  с  учащимися.</a:t>
            </a:r>
            <a:endParaRPr lang="ru-RU" sz="4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0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00042"/>
            <a:ext cx="7406640" cy="5857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Семинар-школа\Семинар-школа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71480"/>
            <a:ext cx="7286676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357166"/>
            <a:ext cx="6786610" cy="5111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</a:rPr>
              <a:t>Тренинги  с одаренными детьми</a:t>
            </a:r>
          </a:p>
        </p:txBody>
      </p:sp>
      <p:pic>
        <p:nvPicPr>
          <p:cNvPr id="4098" name="Picture 2" descr="C:\Users\Учитель\Desktop\Семинар-школа\Семинар-школа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7643866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1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714356"/>
            <a:ext cx="7406640" cy="5857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Учитель\Desktop\Семинар-школа\Семинар-школа 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42918"/>
            <a:ext cx="7215238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Учитель\Desktop\Семинар-школа\Семинар-школа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7358113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274639"/>
            <a:ext cx="6543692" cy="3682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      Индивидуальная  работа</a:t>
            </a:r>
            <a:endParaRPr lang="ru-RU" sz="32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785794"/>
            <a:ext cx="7786741" cy="592935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Рисование песком</a:t>
            </a:r>
          </a:p>
        </p:txBody>
      </p:sp>
      <p:pic>
        <p:nvPicPr>
          <p:cNvPr id="19460" name="Picture 4" descr="фото+ 2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7572428" cy="506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  </a:t>
            </a:r>
            <a:endParaRPr lang="ru-RU" sz="2800" b="1" smtClean="0">
              <a:solidFill>
                <a:srgbClr val="663300"/>
              </a:solidFill>
            </a:endParaRPr>
          </a:p>
        </p:txBody>
      </p:sp>
      <p:pic>
        <p:nvPicPr>
          <p:cNvPr id="20483" name="Picture 4" descr="фото+ 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18"/>
            <a:ext cx="753271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143108" y="285729"/>
            <a:ext cx="6192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00042"/>
            <a:ext cx="7406640" cy="60007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      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           Главной в развитии ребенка оказывается именно потребность в безопасности (быть желанным, любимым, защищенным от опасностей окружающего мира), при неудовлетворении этой потребности у ребенка может развиться базальная враждебность, которая будет проявляться в ощущениях беспомощности, страха, чувстве вины, которые проявляются в социальных взаимоотношениях с окружающими людьми, как в настоящем, так и во  взрослом состоянии. (Цитата)</a:t>
            </a:r>
          </a:p>
          <a:p>
            <a:pPr algn="just"/>
            <a:r>
              <a:rPr lang="ru-RU" sz="2800" b="1" i="1" dirty="0" smtClean="0"/>
              <a:t> </a:t>
            </a:r>
            <a:endParaRPr lang="ru-RU" sz="2800" b="1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71538" y="274639"/>
            <a:ext cx="7615262" cy="5111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rgbClr val="0033CC"/>
                </a:solidFill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Развитие тактильных ощущений</a:t>
            </a:r>
          </a:p>
        </p:txBody>
      </p:sp>
      <p:pic>
        <p:nvPicPr>
          <p:cNvPr id="21507" name="Содержимое 3" descr="фото+ 2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1000108"/>
            <a:ext cx="7316813" cy="571504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 flipV="1">
            <a:off x="1214414" y="-45718"/>
            <a:ext cx="8058174" cy="45719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36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8675" name="Содержимое 3" descr="фото+ 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285728"/>
            <a:ext cx="7715304" cy="6286543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285852" y="274639"/>
            <a:ext cx="7400948" cy="5825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      Занятия в тренажерном зале</a:t>
            </a:r>
          </a:p>
        </p:txBody>
      </p:sp>
      <p:pic>
        <p:nvPicPr>
          <p:cNvPr id="29699" name="Содержимое 5" descr="HO5C98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928670"/>
            <a:ext cx="7715304" cy="5643602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115196" cy="142876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32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23" name="Содержимое 3" descr="HO5C98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500042"/>
            <a:ext cx="7572428" cy="6143668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0112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Оборудование для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детей-инвалидов (колясочников)</a:t>
            </a:r>
          </a:p>
        </p:txBody>
      </p:sp>
      <p:pic>
        <p:nvPicPr>
          <p:cNvPr id="31747" name="Содержимое 3" descr="HO5C9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6206" y="1780309"/>
            <a:ext cx="6197138" cy="4135582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28604"/>
            <a:ext cx="7406640" cy="62865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Оборудование для детей с ограниченными возможностями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Учитель\Desktop\Семинар-школа\Семинар-школа 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7286676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0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714356"/>
            <a:ext cx="7406640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Семинар-школа\Семинар-школа 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714380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1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00042"/>
            <a:ext cx="7406640" cy="5786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итель\Desktop\Семинар-школа\Семинар-школа 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71480"/>
            <a:ext cx="7572428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88913"/>
            <a:ext cx="7705725" cy="5937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 </a:t>
            </a:r>
            <a:r>
              <a:rPr lang="ru-RU" sz="2400" b="1" dirty="0" smtClean="0"/>
              <a:t>Работа с учащимися</a:t>
            </a:r>
            <a:r>
              <a:rPr lang="ru-RU" sz="2400" dirty="0" smtClean="0"/>
              <a:t>  должна осуществляться  всесторонне: педагогами, родителями, психологом,  логопедом, социальным педагогом, медицинскими работниками в сотрудничестве со всеми организациями и структурами, участвующими в социализации несовершеннолетних. Только тогда она будет эффективна.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  </a:t>
            </a:r>
            <a:r>
              <a:rPr lang="ru-RU" sz="2400" b="1" dirty="0" smtClean="0"/>
              <a:t>При</a:t>
            </a:r>
            <a:r>
              <a:rPr lang="ru-RU" sz="2400" dirty="0" smtClean="0"/>
              <a:t> </a:t>
            </a:r>
            <a:r>
              <a:rPr lang="ru-RU" sz="2400" b="1" dirty="0" smtClean="0"/>
              <a:t>работе с семьей</a:t>
            </a:r>
            <a:r>
              <a:rPr lang="en-US" sz="2400" dirty="0" smtClean="0"/>
              <a:t> </a:t>
            </a:r>
            <a:r>
              <a:rPr lang="ru-RU" sz="2400" dirty="0" smtClean="0"/>
              <a:t>необходимо обращать  внимание  на  особенности семейной ситуации. Систематическая  работа с семьями детей является  таким же  важным  средством  </a:t>
            </a:r>
            <a:r>
              <a:rPr lang="ru-RU" sz="2400" dirty="0" err="1" smtClean="0"/>
              <a:t>психопрофилактики</a:t>
            </a:r>
            <a:r>
              <a:rPr lang="ru-RU" sz="2400" dirty="0" smtClean="0"/>
              <a:t> и коррекции, как и работа  с учащимися. 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Соблюдение  условий</a:t>
            </a:r>
            <a:r>
              <a:rPr lang="ru-RU" sz="2400" dirty="0" smtClean="0"/>
              <a:t> способствует  решению проблем   учащихся, позволяет им повысить учебную мотивацию, уровень самооценки, дает им возможность комфортно чувствовать себя в школе и  вести полноценный образ жизни.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4"/>
          <p:cNvSpPr>
            <a:spLocks noChangeArrowheads="1"/>
          </p:cNvSpPr>
          <p:nvPr/>
        </p:nvSpPr>
        <p:spPr bwMode="auto">
          <a:xfrm rot="264269">
            <a:off x="973735" y="1297036"/>
            <a:ext cx="8043451" cy="3829025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 dirty="0">
                <a:solidFill>
                  <a:srgbClr val="0070C0"/>
                </a:solidFill>
                <a:latin typeface="Times New Roman" pitchFamily="18" charset="0"/>
              </a:rPr>
              <a:t>Желаем  успехов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71480"/>
            <a:ext cx="7929618" cy="607223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одним из широко представленных в обществе учреждений  непосредственно участвующих в данном процессе, которое может строить свою систему безопасности.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обеспечения безопасности образовательной среды необходима определенная нормативная база,  соблюдение требований охраны труда, пожарной безопасности, защиты участников образовательного процесса от чрезвычайных ситуаций  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психологической безопасности личности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,которая включает в себя информационную защищённость.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772400" cy="7920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Психологическое насилие в процессе взаимодействия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124744"/>
            <a:ext cx="7748364" cy="5733256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ru-RU" b="1" dirty="0" smtClean="0">
                <a:solidFill>
                  <a:srgbClr val="00B0F0"/>
                </a:solidFill>
              </a:rPr>
              <a:t>        </a:t>
            </a:r>
          </a:p>
          <a:p>
            <a:pPr marL="514350" indent="-514350" algn="just"/>
            <a:r>
              <a:rPr lang="ru-RU" b="1" dirty="0" smtClean="0">
                <a:solidFill>
                  <a:srgbClr val="00B0F0"/>
                </a:solidFill>
              </a:rPr>
              <a:t>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Психологическое насилие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физическое, психическое, духовное воздействие на человека (социально- организованное), которое понижает его нравственный, психический (т.е. моральный, коммуникативный) и жизненный статус (в том числе правовой, социальный), причиняя ему физические, душевные и духовные страдания, а также угроза такого воздействия. </a:t>
            </a:r>
          </a:p>
          <a:p>
            <a:pPr marL="514350" indent="-514350" algn="just"/>
            <a:r>
              <a:rPr lang="ru-RU" b="1" dirty="0" smtClean="0"/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Следствие – получение ребенком психологической травмы 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14291"/>
            <a:ext cx="6886596" cy="121444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Структура образовательной среды образовательного  учреждения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348880"/>
            <a:ext cx="7858180" cy="4151954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Пространственно-семантический компонент.</a:t>
            </a:r>
          </a:p>
          <a:p>
            <a:pPr marL="514350" indent="-514350" algn="l">
              <a:buAutoNum type="arabicPeriod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Содержательно-методический компонент</a:t>
            </a:r>
          </a:p>
          <a:p>
            <a:pPr marL="514350" indent="-514350" algn="l">
              <a:buAutoNum type="arabicPeriod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Коммуникационно-организационный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компонент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1428750" lvl="2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929618" cy="664371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3800" b="1" dirty="0" smtClean="0"/>
              <a:t>               </a:t>
            </a:r>
          </a:p>
          <a:p>
            <a:pPr algn="l"/>
            <a:endParaRPr lang="ru-RU" sz="3800" b="1" dirty="0">
              <a:solidFill>
                <a:schemeClr val="tx1"/>
              </a:solidFill>
            </a:endParaRPr>
          </a:p>
          <a:p>
            <a:pPr algn="l"/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Пространственно-семантический компонент    </a:t>
            </a:r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включает:</a:t>
            </a:r>
          </a:p>
          <a:p>
            <a:pPr algn="l"/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архитектурно- эстетическую организацию      жизненного      пространства  детей в образовательном учреждении;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символическое пространство школы (символика, атрибуты, традиции, оформление  школы ,  классов,  мебель, цветы  и др.). </a:t>
            </a:r>
          </a:p>
          <a:p>
            <a:pPr algn="l"/>
            <a:r>
              <a:rPr lang="ru-RU" sz="5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Содержательно-методический компонент </a:t>
            </a:r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включает: 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-содержательную сферу технологии, формы, методы организации жизнедеятельности детей в образовательном учреждении (мероприятия, игры, дела, структуры управления и самоуправления и др.),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подготовка  и проведение мероприятий и коллективных творческих дел ,  проведение уроков,    развивающих  занятий психолога   ,  проведение «Час  психолога», тренингов и др.</a:t>
            </a:r>
          </a:p>
          <a:p>
            <a:pPr algn="l"/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5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Коммуникационно-организационный</a:t>
            </a: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компонент</a:t>
            </a:r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включает: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особенности субъектов образовательной среды образовательного учреждения;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коммуникационную сферу; 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организационные условия  </a:t>
            </a:r>
          </a:p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42852"/>
            <a:ext cx="7892380" cy="657229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Специфика и уникальность образовательной среды образовательного учреждения определяются :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средствами наглядности в школе (любые идеи, выраженные в той или иной форме; требования, приказы, советы, рекомендации, пожелания, т.е. персонально адресованное на субъекта образовательной среды оказывает воздействие); 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-материальной и соматической составляющими среды (условия обучения, досуга и отдыха; здоровье и психическое состояние; психологический микроклимат), 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влияет на улучшение   безопасности  школьной среды.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53"/>
            <a:ext cx="74581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Формы психологического насилия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714356"/>
            <a:ext cx="8001056" cy="564360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endParaRPr lang="ru-RU" sz="3600" dirty="0" smtClean="0">
              <a:solidFill>
                <a:schemeClr val="tx1"/>
              </a:solidFill>
            </a:endParaRP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Психологические воздействия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(угрозы, унижения,  оскорбления, чрезмерные требования, запреты на поведение и переживание, негативное оценивание, фрустрация основных нужд и потребностей ребёнка); 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Психологические эффекты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(утрата доверия к себе ,  к   миру,  беспокойство, тревожность, нарушения сна, аппетита, депрессия, агрессивность, низкая самооценка, соматические и психосоматические заболевания); 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Психологические взаимодействия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доминантность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непредсказуемость, непоследовательность, неадекватность, безответственность, неуверенность, беспомощность) 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4. 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Проявления психологического насилия в образовательной среде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публичное унижение; оскорбление; высмеивание; угрозы; обидное обзывание; принуждение делать что-то против своего желания; игнорирование; неуважительное отношение; недоброжелательное отношение. </a:t>
            </a:r>
          </a:p>
          <a:p>
            <a:pPr algn="just"/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Конфликты  между   учащимися, учащимися и учителями, учителями и родителями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501</TotalTime>
  <Words>1259</Words>
  <Application>Microsoft Office PowerPoint</Application>
  <PresentationFormat>Экран (4:3)</PresentationFormat>
  <Paragraphs>156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Солнцестояние</vt:lpstr>
      <vt:lpstr>Тема: «Обеспечение психологической безопасности  участников  образовательного  процесса,  как  цель  и показатели эффективной деятельности  педагога-психолога»</vt:lpstr>
      <vt:lpstr>Слайд 2</vt:lpstr>
      <vt:lpstr>Слайд 3</vt:lpstr>
      <vt:lpstr>Слайд 4</vt:lpstr>
      <vt:lpstr>Психологическое насилие в процессе взаимодействия</vt:lpstr>
      <vt:lpstr>Структура образовательной среды образовательного  учреждения</vt:lpstr>
      <vt:lpstr>Слайд 7</vt:lpstr>
      <vt:lpstr>Слайд 8</vt:lpstr>
      <vt:lpstr>Формы психологического насилия</vt:lpstr>
      <vt:lpstr>Цель работы:</vt:lpstr>
      <vt:lpstr>Задача:</vt:lpstr>
      <vt:lpstr>Работа по психологической безопасности в школе.</vt:lpstr>
      <vt:lpstr>Слайд 13</vt:lpstr>
      <vt:lpstr>Формы работы</vt:lpstr>
      <vt:lpstr>Психолого-педагогическое сопровождение учащихся с разными  проблемами  </vt:lpstr>
      <vt:lpstr>Задачи</vt:lpstr>
      <vt:lpstr>Причины</vt:lpstr>
      <vt:lpstr>    Помощь в работе социально-                психологической службе оказывают:</vt:lpstr>
      <vt:lpstr>Слайд 19</vt:lpstr>
      <vt:lpstr>Условия  успешного развития  и  обучения  учащихся   </vt:lpstr>
      <vt:lpstr>Слайд 21</vt:lpstr>
      <vt:lpstr>  Программы  работы  с  учащимися, реализуемые в школе</vt:lpstr>
      <vt:lpstr>Слайд 23</vt:lpstr>
      <vt:lpstr>Слайд 24</vt:lpstr>
      <vt:lpstr>Тренинги  с одаренными детьми</vt:lpstr>
      <vt:lpstr>Слайд 26</vt:lpstr>
      <vt:lpstr>Слайд 27</vt:lpstr>
      <vt:lpstr>       Индивидуальная  работа</vt:lpstr>
      <vt:lpstr>Слайд 29</vt:lpstr>
      <vt:lpstr>      Развитие тактильных ощущений</vt:lpstr>
      <vt:lpstr>Слайд 31</vt:lpstr>
      <vt:lpstr>      Занятия в тренажерном зале</vt:lpstr>
      <vt:lpstr>Слайд 33</vt:lpstr>
      <vt:lpstr>Оборудование для  детей-инвалидов (колясочников)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Учитель</dc:creator>
  <cp:lastModifiedBy>B</cp:lastModifiedBy>
  <cp:revision>67</cp:revision>
  <dcterms:created xsi:type="dcterms:W3CDTF">2016-05-10T08:59:16Z</dcterms:created>
  <dcterms:modified xsi:type="dcterms:W3CDTF">2020-09-07T18:23:25Z</dcterms:modified>
</cp:coreProperties>
</file>